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3" r:id="rId14"/>
    <p:sldId id="269" r:id="rId15"/>
    <p:sldId id="272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200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7892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6DDBB-27D4-5A83-8F92-B5B4E2E7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A5DEA-1E45-5E1F-FFC4-BB670A26EF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DBC2B-E0EE-5A85-0BA6-A0D934FA0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F5768-2AAA-3885-7B59-5594837C6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24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3E932-882B-0FBB-8918-EB281C19E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49656-4DEE-D93A-F0E2-590A82FFC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33E842-88C7-F88A-6264-AB6EE7579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30CFF-FF30-DCC3-F3F6-EF72637CC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76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669280" y="-731520"/>
            <a:ext cx="5029200" cy="5029200"/>
          </a:xfrm>
          <a:prstGeom prst="ellipse">
            <a:avLst/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217920" y="-274320"/>
            <a:ext cx="3840480" cy="3840480"/>
          </a:xfrm>
          <a:prstGeom prst="ellipse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kern="0" spc="6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Participation Plan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2176272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 UPDATE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457200" y="2852928"/>
            <a:ext cx="4389120" cy="36576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2944368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 of changes, new sections, and staff review items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alignment with the MassDOT PPP (October 2025)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20624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Massachusetts Regional Planning Commission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Committee Meeting | May 20th, 2026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794760"/>
            <a:ext cx="2103120" cy="329184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379476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Sections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697480" y="3794760"/>
            <a:ext cx="2103120" cy="329184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2697480" y="379476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Reviewed Items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937760" y="3794760"/>
            <a:ext cx="2103120" cy="329184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937760" y="379476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 Content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Appendix B: Staff Guide to Planning Public Engagement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7-step internal protocol for meeting Title VI and ADA requirements in all public outreach activities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78992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078992"/>
            <a:ext cx="54864" cy="86868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" y="1298448"/>
            <a:ext cx="347472" cy="34747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1133856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Know Your Audience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68680" y="1426464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demographic tools (EJScreen, REJ+, ACS, ETC Explorer) to identify impacted populations before planning outreach.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736592" y="1078992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736592" y="1078992"/>
            <a:ext cx="54864" cy="86868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1298448"/>
            <a:ext cx="347472" cy="34747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30952" y="1133856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Build Outreach Strategy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5330952" y="1426464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you're sharing, what feedback you need, and how to reach diverse populations through multiple channels.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274320" y="2066544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274320" y="2066544"/>
            <a:ext cx="54864" cy="86868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36" y="2286000"/>
            <a:ext cx="347472" cy="34747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68680" y="2121408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Location &amp; Time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868680" y="2414016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ADA-accessible venues within ¼ mile of WRTA/MBTA stops. Consider evening and weekend meetings.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4736592" y="2066544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4736592" y="2066544"/>
            <a:ext cx="54864" cy="86868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608" y="2286000"/>
            <a:ext cx="347472" cy="34747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330952" y="2121408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Coordinate Notice</a:t>
            </a:r>
            <a:endParaRPr lang="en-US" sz="1150" dirty="0"/>
          </a:p>
        </p:txBody>
      </p:sp>
      <p:sp>
        <p:nvSpPr>
          <p:cNvPr id="26" name="Text 20"/>
          <p:cNvSpPr/>
          <p:nvPr/>
        </p:nvSpPr>
        <p:spPr>
          <a:xfrm>
            <a:off x="5330952" y="2414016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21-day notice; 30 days for major events. Use CMRPC notice template. Distribute to minority-serving media.</a:t>
            </a:r>
            <a:endParaRPr lang="en-US" sz="950" dirty="0"/>
          </a:p>
        </p:txBody>
      </p:sp>
      <p:sp>
        <p:nvSpPr>
          <p:cNvPr id="27" name="Shape 21"/>
          <p:cNvSpPr/>
          <p:nvPr/>
        </p:nvSpPr>
        <p:spPr>
          <a:xfrm>
            <a:off x="274320" y="3054096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274320" y="3054096"/>
            <a:ext cx="54864" cy="86868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336" y="3273552"/>
            <a:ext cx="347472" cy="34747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868680" y="3108960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Prepare for Meeting</a:t>
            </a:r>
            <a:endParaRPr lang="en-US" sz="1150" dirty="0"/>
          </a:p>
        </p:txBody>
      </p:sp>
      <p:sp>
        <p:nvSpPr>
          <p:cNvPr id="31" name="Text 24"/>
          <p:cNvSpPr/>
          <p:nvPr/>
        </p:nvSpPr>
        <p:spPr>
          <a:xfrm>
            <a:off x="868680" y="3401568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Plain-language materials. ADA-accessible documents. Test all technology 1 business day in advance.</a:t>
            </a:r>
            <a:endParaRPr lang="en-US" sz="950" dirty="0"/>
          </a:p>
        </p:txBody>
      </p:sp>
      <p:sp>
        <p:nvSpPr>
          <p:cNvPr id="32" name="Shape 25"/>
          <p:cNvSpPr/>
          <p:nvPr/>
        </p:nvSpPr>
        <p:spPr>
          <a:xfrm>
            <a:off x="4736592" y="3054096"/>
            <a:ext cx="42519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6"/>
          <p:cNvSpPr/>
          <p:nvPr/>
        </p:nvSpPr>
        <p:spPr>
          <a:xfrm>
            <a:off x="4736592" y="3054096"/>
            <a:ext cx="54864" cy="86868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4608" y="3273552"/>
            <a:ext cx="347472" cy="347472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330952" y="3108960"/>
            <a:ext cx="3538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During the Meeting</a:t>
            </a:r>
            <a:endParaRPr lang="en-US" sz="1150" dirty="0"/>
          </a:p>
        </p:txBody>
      </p:sp>
      <p:sp>
        <p:nvSpPr>
          <p:cNvPr id="36" name="Text 28"/>
          <p:cNvSpPr/>
          <p:nvPr/>
        </p:nvSpPr>
        <p:spPr>
          <a:xfrm>
            <a:off x="5330952" y="3401568"/>
            <a:ext cx="3538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 all services at the start. Document all comments. Support language interpretation channels.</a:t>
            </a:r>
            <a:endParaRPr lang="en-US" sz="950" dirty="0"/>
          </a:p>
        </p:txBody>
      </p:sp>
      <p:sp>
        <p:nvSpPr>
          <p:cNvPr id="37" name="Shape 29"/>
          <p:cNvSpPr/>
          <p:nvPr/>
        </p:nvSpPr>
        <p:spPr>
          <a:xfrm>
            <a:off x="274320" y="4041648"/>
            <a:ext cx="8595360" cy="868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0"/>
          <p:cNvSpPr/>
          <p:nvPr/>
        </p:nvSpPr>
        <p:spPr>
          <a:xfrm>
            <a:off x="274320" y="4041648"/>
            <a:ext cx="54864" cy="86868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336" y="4261104"/>
            <a:ext cx="347472" cy="347472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868680" y="4096512"/>
            <a:ext cx="7882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After the Meeting</a:t>
            </a:r>
            <a:endParaRPr lang="en-US" sz="1150" dirty="0"/>
          </a:p>
        </p:txBody>
      </p:sp>
      <p:sp>
        <p:nvSpPr>
          <p:cNvPr id="41" name="Text 32"/>
          <p:cNvSpPr/>
          <p:nvPr/>
        </p:nvSpPr>
        <p:spPr>
          <a:xfrm>
            <a:off x="868680" y="4389120"/>
            <a:ext cx="7882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Compile comments, post recordings and materials. Document how input was used — this is a civil rights obligation.</a:t>
            </a:r>
            <a:endParaRPr lang="en-US" sz="950" dirty="0"/>
          </a:p>
        </p:txBody>
      </p:sp>
      <p:sp>
        <p:nvSpPr>
          <p:cNvPr id="42" name="Text 33"/>
          <p:cNvSpPr/>
          <p:nvPr/>
        </p:nvSpPr>
        <p:spPr>
          <a:xfrm>
            <a:off x="438912" y="470916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Demographic equity tools (Step 1): EJScreen, MassDOT REJ+, CTPS Tool, ETC Explorer, CDC SVI, ACS data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Section 10: Using Artificial Intelligence for Community Engagement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First MPO PPP section in the region to address AI tools for public engagement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102412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FY2026 PPP introduces formal guidance on how the CMMPO may use — and must safeguard — AI tools in its public engagement work.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274320" y="1389888"/>
            <a:ext cx="4160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Applications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1755648"/>
            <a:ext cx="4160520" cy="5212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4320" y="1755648"/>
            <a:ext cx="54864" cy="52120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" y="1865376"/>
            <a:ext cx="310896" cy="31089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04672" y="179222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Language &amp; Translation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804672" y="2029968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drafts plain-language summaries and translation drafts — all reviewed by CMRPC staff before distribution.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274320" y="2340864"/>
            <a:ext cx="4160520" cy="5212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274320" y="2340864"/>
            <a:ext cx="54864" cy="52120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6" y="2450592"/>
            <a:ext cx="310896" cy="3108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04672" y="237744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Analysis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804672" y="2615184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organizes and categorizes large volumes of public comments; staff validate before use in planning documents.</a:t>
            </a:r>
            <a:endParaRPr lang="en-US" sz="950" dirty="0"/>
          </a:p>
        </p:txBody>
      </p:sp>
      <p:sp>
        <p:nvSpPr>
          <p:cNvPr id="24" name="Shape 19"/>
          <p:cNvSpPr/>
          <p:nvPr/>
        </p:nvSpPr>
        <p:spPr>
          <a:xfrm>
            <a:off x="274320" y="2935224"/>
            <a:ext cx="4160520" cy="5212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274320" y="2942082"/>
            <a:ext cx="54864" cy="52120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49" y="3074494"/>
            <a:ext cx="310896" cy="310896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04672" y="2916936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Outreach Targeting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804672" y="3159252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analyzes demographic data to identify underrepresented communities and improve targeted outreach strategies.</a:t>
            </a:r>
            <a:endParaRPr lang="en-US" sz="950" dirty="0"/>
          </a:p>
        </p:txBody>
      </p:sp>
      <p:sp>
        <p:nvSpPr>
          <p:cNvPr id="29" name="Shape 23"/>
          <p:cNvSpPr/>
          <p:nvPr/>
        </p:nvSpPr>
        <p:spPr>
          <a:xfrm>
            <a:off x="283464" y="3535914"/>
            <a:ext cx="4160520" cy="5212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4"/>
          <p:cNvSpPr/>
          <p:nvPr/>
        </p:nvSpPr>
        <p:spPr>
          <a:xfrm>
            <a:off x="283464" y="3544355"/>
            <a:ext cx="54864" cy="52120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24" y="3657600"/>
            <a:ext cx="310896" cy="310896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04672" y="3528177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Tools</a:t>
            </a:r>
            <a:endParaRPr lang="en-US" sz="1100" dirty="0"/>
          </a:p>
        </p:txBody>
      </p:sp>
      <p:sp>
        <p:nvSpPr>
          <p:cNvPr id="33" name="Text 26"/>
          <p:cNvSpPr/>
          <p:nvPr/>
        </p:nvSpPr>
        <p:spPr>
          <a:xfrm>
            <a:off x="804672" y="3787374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captioning, transcription, and audio description tools to support ADA and Section 504 compliance.</a:t>
            </a:r>
            <a:endParaRPr lang="en-US" sz="950" dirty="0"/>
          </a:p>
        </p:txBody>
      </p:sp>
      <p:sp>
        <p:nvSpPr>
          <p:cNvPr id="34" name="Text 27"/>
          <p:cNvSpPr/>
          <p:nvPr/>
        </p:nvSpPr>
        <p:spPr>
          <a:xfrm>
            <a:off x="4663440" y="1389888"/>
            <a:ext cx="4160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Guardrails &amp; Ethical Principles</a:t>
            </a:r>
            <a:endParaRPr lang="en-US" sz="1400" dirty="0"/>
          </a:p>
        </p:txBody>
      </p:sp>
      <p:sp>
        <p:nvSpPr>
          <p:cNvPr id="35" name="Shape 28"/>
          <p:cNvSpPr/>
          <p:nvPr/>
        </p:nvSpPr>
        <p:spPr>
          <a:xfrm>
            <a:off x="4663440" y="1755648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29"/>
          <p:cNvSpPr/>
          <p:nvPr/>
        </p:nvSpPr>
        <p:spPr>
          <a:xfrm>
            <a:off x="4663440" y="1755648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3168" y="1865376"/>
            <a:ext cx="310896" cy="310896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5157216" y="1828800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Oversight</a:t>
            </a:r>
            <a:endParaRPr lang="en-US" sz="1050" dirty="0"/>
          </a:p>
        </p:txBody>
      </p:sp>
      <p:sp>
        <p:nvSpPr>
          <p:cNvPr id="39" name="Text 31"/>
          <p:cNvSpPr/>
          <p:nvPr/>
        </p:nvSpPr>
        <p:spPr>
          <a:xfrm>
            <a:off x="4773168" y="2249424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assists staff, never replaces judgment. All outputs are reviewed before use.</a:t>
            </a:r>
            <a:endParaRPr lang="en-US" sz="950" dirty="0"/>
          </a:p>
        </p:txBody>
      </p:sp>
      <p:sp>
        <p:nvSpPr>
          <p:cNvPr id="40" name="Shape 32"/>
          <p:cNvSpPr/>
          <p:nvPr/>
        </p:nvSpPr>
        <p:spPr>
          <a:xfrm>
            <a:off x="6748272" y="1755648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3"/>
          <p:cNvSpPr/>
          <p:nvPr/>
        </p:nvSpPr>
        <p:spPr>
          <a:xfrm>
            <a:off x="6748272" y="1755648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0" y="1865376"/>
            <a:ext cx="310896" cy="310896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7242048" y="1828800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1050" dirty="0"/>
          </a:p>
        </p:txBody>
      </p:sp>
      <p:sp>
        <p:nvSpPr>
          <p:cNvPr id="44" name="Text 35"/>
          <p:cNvSpPr/>
          <p:nvPr/>
        </p:nvSpPr>
        <p:spPr>
          <a:xfrm>
            <a:off x="6858000" y="2249424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discloses AI tool use. Public always has human escalation option.</a:t>
            </a:r>
            <a:endParaRPr lang="en-US" sz="950" dirty="0"/>
          </a:p>
        </p:txBody>
      </p:sp>
      <p:sp>
        <p:nvSpPr>
          <p:cNvPr id="45" name="Shape 36"/>
          <p:cNvSpPr/>
          <p:nvPr/>
        </p:nvSpPr>
        <p:spPr>
          <a:xfrm>
            <a:off x="4663440" y="2779776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37"/>
          <p:cNvSpPr/>
          <p:nvPr/>
        </p:nvSpPr>
        <p:spPr>
          <a:xfrm>
            <a:off x="4663440" y="2779776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3168" y="2889504"/>
            <a:ext cx="310896" cy="310896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5157216" y="2852928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&amp; Bias Review</a:t>
            </a:r>
            <a:endParaRPr lang="en-US" sz="1050" dirty="0"/>
          </a:p>
        </p:txBody>
      </p:sp>
      <p:sp>
        <p:nvSpPr>
          <p:cNvPr id="49" name="Text 39"/>
          <p:cNvSpPr/>
          <p:nvPr/>
        </p:nvSpPr>
        <p:spPr>
          <a:xfrm>
            <a:off x="4773168" y="3273552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review of AI outputs for bias in outreach reach and characterization.</a:t>
            </a:r>
            <a:endParaRPr lang="en-US" sz="950" dirty="0"/>
          </a:p>
        </p:txBody>
      </p:sp>
      <p:sp>
        <p:nvSpPr>
          <p:cNvPr id="50" name="Shape 40"/>
          <p:cNvSpPr/>
          <p:nvPr/>
        </p:nvSpPr>
        <p:spPr>
          <a:xfrm>
            <a:off x="6748272" y="2779776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Shape 41"/>
          <p:cNvSpPr/>
          <p:nvPr/>
        </p:nvSpPr>
        <p:spPr>
          <a:xfrm>
            <a:off x="6748272" y="2779776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2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889504"/>
            <a:ext cx="310896" cy="310896"/>
          </a:xfrm>
          <a:prstGeom prst="rect">
            <a:avLst/>
          </a:prstGeom>
        </p:spPr>
      </p:pic>
      <p:sp>
        <p:nvSpPr>
          <p:cNvPr id="53" name="Text 42"/>
          <p:cNvSpPr/>
          <p:nvPr/>
        </p:nvSpPr>
        <p:spPr>
          <a:xfrm>
            <a:off x="7242048" y="2852928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</a:t>
            </a:r>
            <a:endParaRPr lang="en-US" sz="1050" dirty="0"/>
          </a:p>
        </p:txBody>
      </p:sp>
      <p:sp>
        <p:nvSpPr>
          <p:cNvPr id="54" name="Text 43"/>
          <p:cNvSpPr/>
          <p:nvPr/>
        </p:nvSpPr>
        <p:spPr>
          <a:xfrm>
            <a:off x="6858000" y="3273552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Personally identifiable information not submitted to external AI platforms.</a:t>
            </a:r>
            <a:endParaRPr lang="en-US" sz="950" dirty="0"/>
          </a:p>
        </p:txBody>
      </p:sp>
      <p:sp>
        <p:nvSpPr>
          <p:cNvPr id="55" name="Shape 44"/>
          <p:cNvSpPr/>
          <p:nvPr/>
        </p:nvSpPr>
        <p:spPr>
          <a:xfrm>
            <a:off x="4663440" y="3803904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Shape 45"/>
          <p:cNvSpPr/>
          <p:nvPr/>
        </p:nvSpPr>
        <p:spPr>
          <a:xfrm>
            <a:off x="4663440" y="3803904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7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3168" y="3913632"/>
            <a:ext cx="310896" cy="310896"/>
          </a:xfrm>
          <a:prstGeom prst="rect">
            <a:avLst/>
          </a:prstGeom>
        </p:spPr>
      </p:pic>
      <p:sp>
        <p:nvSpPr>
          <p:cNvPr id="58" name="Text 46"/>
          <p:cNvSpPr/>
          <p:nvPr/>
        </p:nvSpPr>
        <p:spPr>
          <a:xfrm>
            <a:off x="5157216" y="3877056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</a:t>
            </a:r>
            <a:endParaRPr lang="en-US" sz="1050" dirty="0"/>
          </a:p>
        </p:txBody>
      </p:sp>
      <p:sp>
        <p:nvSpPr>
          <p:cNvPr id="59" name="Text 47"/>
          <p:cNvSpPr/>
          <p:nvPr/>
        </p:nvSpPr>
        <p:spPr>
          <a:xfrm>
            <a:off x="4773168" y="42976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must themselves be accessible to people with disabilities and LEP.</a:t>
            </a:r>
            <a:endParaRPr lang="en-US" sz="950" dirty="0"/>
          </a:p>
        </p:txBody>
      </p:sp>
      <p:sp>
        <p:nvSpPr>
          <p:cNvPr id="60" name="Shape 48"/>
          <p:cNvSpPr/>
          <p:nvPr/>
        </p:nvSpPr>
        <p:spPr>
          <a:xfrm>
            <a:off x="6748272" y="3803904"/>
            <a:ext cx="1956816" cy="91440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1" name="Shape 49"/>
          <p:cNvSpPr/>
          <p:nvPr/>
        </p:nvSpPr>
        <p:spPr>
          <a:xfrm>
            <a:off x="6748272" y="3803904"/>
            <a:ext cx="45720" cy="91440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2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3913632"/>
            <a:ext cx="310896" cy="310896"/>
          </a:xfrm>
          <a:prstGeom prst="rect">
            <a:avLst/>
          </a:prstGeom>
        </p:spPr>
      </p:pic>
      <p:sp>
        <p:nvSpPr>
          <p:cNvPr id="63" name="Text 50"/>
          <p:cNvSpPr/>
          <p:nvPr/>
        </p:nvSpPr>
        <p:spPr>
          <a:xfrm>
            <a:off x="7242048" y="3877056"/>
            <a:ext cx="1389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Evaluation</a:t>
            </a:r>
            <a:endParaRPr lang="en-US" sz="1050" dirty="0"/>
          </a:p>
        </p:txBody>
      </p:sp>
      <p:sp>
        <p:nvSpPr>
          <p:cNvPr id="64" name="Text 51"/>
          <p:cNvSpPr/>
          <p:nvPr/>
        </p:nvSpPr>
        <p:spPr>
          <a:xfrm>
            <a:off x="6858000" y="42976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 impacts monitored through self-evaluation process (Section 5).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Appendices C &amp; D: Public-Facing Guides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Two new appendices to help the public navigate CMMPO processes and virtual meetings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78992"/>
            <a:ext cx="4160520" cy="3721608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078992"/>
            <a:ext cx="54864" cy="3721608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078992"/>
            <a:ext cx="4160520" cy="475488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02336" y="1078992"/>
            <a:ext cx="39136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C — Frequently Asked Questions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02336" y="160934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public-facing Q&amp;A entries covering: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02336" y="1920240"/>
            <a:ext cx="3794760" cy="2697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CMMPO?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LRTP / TIP / UPWP?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 Corridor Profile Study?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I provide feedback on plans?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I request accommodations?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I stay informed about meetings?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Environmental Justice?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projects selected for funding?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 I contact about a specific issue?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 participate if I can't attend a meeting?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1078992"/>
            <a:ext cx="4160520" cy="37216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663440" y="1078992"/>
            <a:ext cx="54864" cy="372160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663440" y="1078992"/>
            <a:ext cx="4160520" cy="475488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91456" y="1078992"/>
            <a:ext cx="39136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 D — How to Access Virtual Meetings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91456" y="160934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7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Q&amp;A entries covering: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791456" y="1920240"/>
            <a:ext cx="3886200" cy="2697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platform does the CMMPO use? (Zoom)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I need an account or software?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I have to join by video?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I find upcoming virtual meetings?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I need to register in advance?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I request accessibility services?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I provide a public comment?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meetings recorded?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if I have technical difficulties?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if I can't attend at all?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Low-tech options (phone, mail, library)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29D3E-5AC0-E883-C241-3C6DD3C08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47B4982-27DF-B11F-D884-A32A646E834B}"/>
              </a:ext>
            </a:extLst>
          </p:cNvPr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DAE95B1-4AC3-1614-5073-9F94A0B36285}"/>
              </a:ext>
            </a:extLst>
          </p:cNvPr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Appendices E: Municipality Demographic Data</a:t>
            </a:r>
            <a:endParaRPr lang="en-US" sz="24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F5EC221-6711-D090-6DC8-CF274DA519AB}"/>
              </a:ext>
            </a:extLst>
          </p:cNvPr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Municipal Demographic Data appendix to help the CMMPO understand their communities better before starting a project.</a:t>
            </a:r>
            <a:endParaRPr lang="en-US" sz="13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4F08DA6-0F8F-6DBA-394F-A4D7263BD15C}"/>
              </a:ext>
            </a:extLst>
          </p:cNvPr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57579D3-02B1-2A7F-BC58-A32092C0E85B}"/>
              </a:ext>
            </a:extLst>
          </p:cNvPr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EC4DA4C-6156-D78F-45B1-5939CDFB5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059" y="969264"/>
            <a:ext cx="3481421" cy="40034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AD3D21B-0823-97BF-348B-B4513E23B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54" y="1051560"/>
            <a:ext cx="3347028" cy="369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71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943600" y="-457200"/>
            <a:ext cx="4389120" cy="4389120"/>
          </a:xfrm>
          <a:prstGeom prst="ellipse">
            <a:avLst/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FY2026 PPP is finalized and adopted by the CMMPO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65760" y="1371600"/>
            <a:ext cx="4206240" cy="111556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457200" cy="457200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24128" y="14447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Presentation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24128" y="1773936"/>
            <a:ext cx="3429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the draft PPP to the CMMPO for review and recommendations.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800600" y="1371600"/>
            <a:ext cx="4206240" cy="111556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892040" y="1554480"/>
            <a:ext cx="457200" cy="457200"/>
          </a:xfrm>
          <a:prstGeom prst="ellipse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9204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58968" y="14447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Advisory Committee Review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58968" y="1773936"/>
            <a:ext cx="3429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the draft PPP to the Advisory Committee for review and recommendation to the CMMPO.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65760" y="2606040"/>
            <a:ext cx="4206240" cy="111556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7200" y="2788920"/>
            <a:ext cx="457200" cy="45720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24128" y="267919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45-Day Public Comment Period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24128" y="3008376"/>
            <a:ext cx="3429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23 CFR 450, the draft FY2026 PPP must be made available for a minimum 45-day public comment period before CMMPO adoption.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800600" y="2606040"/>
            <a:ext cx="4206240" cy="1115568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892040" y="2788920"/>
            <a:ext cx="457200" cy="457200"/>
          </a:xfrm>
          <a:prstGeom prst="ellipse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92040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58968" y="267919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Endorsement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58968" y="3008376"/>
            <a:ext cx="3429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formal endorsement of the FY2026 PPP at a CMMPO meeting. Update endorsement sheet with meeting date and chair signature.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57200" y="4023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24128" y="391363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24128" y="4242816"/>
            <a:ext cx="3429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8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97FD6B-D54C-D90A-3B9D-56595E1C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EEE0F88-8CEF-B2D7-F4D4-952810B230E4}"/>
              </a:ext>
            </a:extLst>
          </p:cNvPr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BFAD70C-949A-4A75-A9AF-A4479E75C81C}"/>
              </a:ext>
            </a:extLst>
          </p:cNvPr>
          <p:cNvSpPr/>
          <p:nvPr/>
        </p:nvSpPr>
        <p:spPr>
          <a:xfrm>
            <a:off x="5943600" y="-457200"/>
            <a:ext cx="4389120" cy="4389120"/>
          </a:xfrm>
          <a:prstGeom prst="ellipse">
            <a:avLst/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B9AC560-888E-7A66-A45B-6CF752855437}"/>
              </a:ext>
            </a:extLst>
          </p:cNvPr>
          <p:cNvSpPr/>
          <p:nvPr/>
        </p:nvSpPr>
        <p:spPr>
          <a:xfrm>
            <a:off x="2377440" y="1557997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72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64DAE93-5B7C-0228-2781-5DD881DC235B}"/>
              </a:ext>
            </a:extLst>
          </p:cNvPr>
          <p:cNvSpPr/>
          <p:nvPr/>
        </p:nvSpPr>
        <p:spPr>
          <a:xfrm>
            <a:off x="2004646" y="2398014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any questions or comments please email: nlewis@cmrpc.org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99746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Are We Updating the PPP?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FY2022 PPP needs to be refreshed to reflect new federal guidance, changing technology, and best practices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097280"/>
            <a:ext cx="54864" cy="109728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389888"/>
            <a:ext cx="384048" cy="38404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4400" y="11887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MassDOT PPP Update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914400" y="1499616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MassDOT released an updated PPP in October 2025. CMMPO must align with state guidance and incorporate new regulatory references.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709160" y="1097280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709160" y="1097280"/>
            <a:ext cx="54864" cy="109728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389888"/>
            <a:ext cx="384048" cy="38404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349240" y="11887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Updates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349240" y="1499616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regulations added since 2022: MEPA EJ Protocol (2022), 40 CFR 51 update (2023), NEPA, Section 106, and updated 23 CFR 450 references.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274320" y="2359152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274320" y="2359152"/>
            <a:ext cx="54864" cy="109728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651760"/>
            <a:ext cx="384048" cy="38404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14400" y="245059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Outdated Tools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914400" y="2761488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platforms referenced in the FY2022 PPP are discontinued (Google Jamboard) or have changed significantly (virtual meeting platforms, survey tools).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4709160" y="2359152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4709160" y="2359152"/>
            <a:ext cx="54864" cy="109728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2651760"/>
            <a:ext cx="384048" cy="38404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349240" y="245059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Technology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349240" y="2761488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Artificial intelligence presents new opportunities for public engagement and new risks that require proactive policy guidance.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274320" y="3621024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274320" y="3621024"/>
            <a:ext cx="54864" cy="109728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" y="3913632"/>
            <a:ext cx="384048" cy="38404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14400" y="37124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&amp; Accessibility</a:t>
            </a:r>
            <a:endParaRPr lang="en-US" sz="1300" dirty="0"/>
          </a:p>
        </p:txBody>
      </p:sp>
      <p:sp>
        <p:nvSpPr>
          <p:cNvPr id="31" name="Text 24"/>
          <p:cNvSpPr/>
          <p:nvPr/>
        </p:nvSpPr>
        <p:spPr>
          <a:xfrm>
            <a:off x="923544" y="3909060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Environmental Justice framework, and new demographic tracking requirements.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4709160" y="3621024"/>
            <a:ext cx="4251960" cy="10972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6"/>
          <p:cNvSpPr/>
          <p:nvPr/>
        </p:nvSpPr>
        <p:spPr>
          <a:xfrm>
            <a:off x="4709160" y="3621024"/>
            <a:ext cx="54864" cy="109728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320" y="3913632"/>
            <a:ext cx="384048" cy="38404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349240" y="37124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Monitoring</a:t>
            </a:r>
            <a:endParaRPr lang="en-US" sz="1300" dirty="0"/>
          </a:p>
        </p:txBody>
      </p:sp>
      <p:sp>
        <p:nvSpPr>
          <p:cNvPr id="36" name="Text 28"/>
          <p:cNvSpPr/>
          <p:nvPr/>
        </p:nvSpPr>
        <p:spPr>
          <a:xfrm>
            <a:off x="5312664" y="3874594"/>
            <a:ext cx="3456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guidance expects MPOs to formally track and report on the effectiveness of their public participation processes.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Changing — At a Glance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 PPP introduces new sections, updated content, and flags items requiring staff review before final adoption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78992"/>
            <a:ext cx="2560320" cy="1051560"/>
          </a:xfrm>
          <a:prstGeom prst="rect">
            <a:avLst/>
          </a:prstGeom>
          <a:solidFill>
            <a:srgbClr val="1A7A82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1152144"/>
            <a:ext cx="2560320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74320" y="1657350"/>
            <a:ext cx="2560320" cy="44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Entirely New Sections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Appendices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91840" y="1078992"/>
            <a:ext cx="2560320" cy="1051560"/>
          </a:xfrm>
          <a:prstGeom prst="rect">
            <a:avLst/>
          </a:prstGeom>
          <a:solidFill>
            <a:srgbClr val="1F3864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91840" y="1152144"/>
            <a:ext cx="2560320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9+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291840" y="1657350"/>
            <a:ext cx="2560320" cy="44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Sections Updated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Expanded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309360" y="1078992"/>
            <a:ext cx="2560320" cy="1051560"/>
          </a:xfrm>
          <a:prstGeom prst="rect">
            <a:avLst/>
          </a:prstGeom>
          <a:solidFill>
            <a:srgbClr val="E65100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9360" y="1152144"/>
            <a:ext cx="2560320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15+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6309360" y="1657350"/>
            <a:ext cx="2560320" cy="44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Flagged and Reviewed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2331720"/>
            <a:ext cx="859536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2331720"/>
            <a:ext cx="54864" cy="71323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29184" y="2468880"/>
            <a:ext cx="914400" cy="43891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9184" y="2468880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389888" y="2459736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Brand-new content added to FY2026 PPP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274320" y="3136392"/>
            <a:ext cx="859536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74320" y="3136392"/>
            <a:ext cx="54864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29184" y="3273552"/>
            <a:ext cx="914400" cy="43891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29184" y="3273552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89888" y="3264408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content revised and expanded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274320" y="3941064"/>
            <a:ext cx="859536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74320" y="3941064"/>
            <a:ext cx="54864" cy="71323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329184" y="4078224"/>
            <a:ext cx="914400" cy="438912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29184" y="4078224"/>
            <a:ext cx="914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REVIEW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389888" y="4069080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that was flagged and reviewed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2: Background — Updated Regulatory Tables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  |  Expanded from 6 to 22+ law &amp; regulation citations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78992"/>
            <a:ext cx="4160520" cy="37033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078992"/>
            <a:ext cx="54864" cy="3703320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Added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572768"/>
            <a:ext cx="38862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Environmental Policy Act (NEPA), 1970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Historic Preservation Act, Section 106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Rehabilitation Act of 1973, Sections 504 &amp; 508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MEPA Public Involvement Protocol for EJ Populations (2022)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CFR 51 – Implementation Plans (updated July 2023)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CFR 450 Subparts B and C (explicit citation)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FHWA Public Hearings – 23 USC §128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FHWA Environmental Procedures – 23 CFR 771</a:t>
            </a:r>
            <a:endParaRPr lang="en-US" sz="1050" dirty="0"/>
          </a:p>
          <a:p>
            <a:pPr marL="0" indent="0">
              <a:spcAft>
                <a:spcPts val="400"/>
              </a:spcAft>
              <a:buNone/>
            </a:pP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663440" y="1078992"/>
            <a:ext cx="4160520" cy="1600200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63440" y="1078992"/>
            <a:ext cx="54864" cy="1600200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28032" y="117043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Staff Reviewed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28032" y="1536192"/>
            <a:ext cx="3840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Order 13985 (Racial Equity, 2021) was included in the FY2022 PPP but dropped from MassDOT's 2025 PPP update, likely reflecting the current federal environment.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663440" y="2788920"/>
            <a:ext cx="4160520" cy="199339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663440" y="2788920"/>
            <a:ext cx="54864" cy="1993392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828032" y="28346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Carried Forward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28032" y="3127248"/>
            <a:ext cx="3840480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Investment and Jobs Act (IIJA), 2021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VI of the Civil Rights Act of 1964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Americans with Disabilities Act of 1990 (ADA)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Rights Restoration Act of 1987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 Public Accommodation Law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EO 12898 – Environmental Justice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EO 13166 – Limited English Proficiency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Governor's Executive Order 526</a:t>
            </a:r>
            <a:endParaRPr lang="en-US" sz="1000" dirty="0"/>
          </a:p>
          <a:p>
            <a:pPr marL="0" indent="0">
              <a:spcAft>
                <a:spcPts val="300"/>
              </a:spcAft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4: Goals — 9th Goal Added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  |  All 8 existing goals retained; one new goal added to align with MassDOT 2025 PPP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1078992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Goals — Retained &amp; Refined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41732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41732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" y="141732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Meaningful Public Engagement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880360" y="141732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880360" y="141732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990088" y="141732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Increase Diversity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24028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24028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84048" y="224028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Ensure Accessibility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880360" y="224028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880360" y="224028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990088" y="224028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Provide Relevance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306324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4320" y="306324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84048" y="306324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Foster Participant Satisfaction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880360" y="306324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880360" y="306324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990088" y="306324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Clearly Define Potential for Influence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74320" y="388620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74320" y="388620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84048" y="388620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Establish &amp; Maintain Partnerships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880360" y="3886200"/>
            <a:ext cx="2487168" cy="713232"/>
          </a:xfrm>
          <a:prstGeom prst="rect">
            <a:avLst/>
          </a:prstGeom>
          <a:solidFill>
            <a:srgbClr val="D9ED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2880360" y="3886200"/>
            <a:ext cx="45720" cy="713232"/>
          </a:xfrm>
          <a:prstGeom prst="rect">
            <a:avLst/>
          </a:prstGeom>
          <a:solidFill>
            <a:srgbClr val="1A7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990088" y="3886200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Assess, Adapt, and Report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532120" y="1078992"/>
            <a:ext cx="3291840" cy="370332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532120" y="1078992"/>
            <a:ext cx="54864" cy="370332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5532120" y="1078992"/>
            <a:ext cx="3291840" cy="41148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596128" y="1078992"/>
            <a:ext cx="31638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NEW — Goal 9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650992" y="1572768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Opportunities to Build Trust and Compromise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650992" y="2157984"/>
            <a:ext cx="306324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CMMPO should ensure that discussions, particularly where there are conflicting views, are structured to allow for dialogue, compromise, and consensus.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Processes that allow for consensus to be achieved are critical to enabling public support for recommended transportation plans and actions.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CMMPO recognizes that building trust with communities, especially those with historically adversarial relationships with transportation agencies, requires consistent and authentic engagement over time.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5: Self-Evaluation &amp; Plan Modification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Formalizes the CMMPO's commitment to reviewing and improving its public participation practices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74320" y="1078992"/>
            <a:ext cx="4160520" cy="370332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078992"/>
            <a:ext cx="54864" cy="370332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043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Section Establishes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57276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3-year review cycle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182880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staff, Advisory Committee, and public review the PPP at least every 3 years.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232257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tracked metric categories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7200" y="257860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Outreach, Comments, Accessibility, Impact on Decisions, Demographics, and Partnerships.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307238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disaggregation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7200" y="332841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data broken down by race, ethnicity, income, language, disability, and age.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57200" y="382219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requirement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" y="407822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major planning document must include a public outreach summary report.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663440" y="1078992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Performance Metric Categories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663440" y="1481328"/>
            <a:ext cx="1993392" cy="822960"/>
          </a:xfrm>
          <a:prstGeom prst="rect">
            <a:avLst/>
          </a:prstGeom>
          <a:solidFill>
            <a:srgbClr val="1A7A82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456" y="1636776"/>
            <a:ext cx="347472" cy="347472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193792" y="148132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Outreach &amp; Attendance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784848" y="1481328"/>
            <a:ext cx="1993392" cy="822960"/>
          </a:xfrm>
          <a:prstGeom prst="rect">
            <a:avLst/>
          </a:prstGeom>
          <a:solidFill>
            <a:srgbClr val="1F3864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864" y="1636776"/>
            <a:ext cx="347472" cy="347472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7315200" y="148132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Comment &amp; Response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4663440" y="2441448"/>
            <a:ext cx="1993392" cy="822960"/>
          </a:xfrm>
          <a:prstGeom prst="rect">
            <a:avLst/>
          </a:prstGeom>
          <a:solidFill>
            <a:srgbClr val="E65100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456" y="2596896"/>
            <a:ext cx="347472" cy="347472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5193792" y="244144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&amp; Accommodations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6784848" y="2441448"/>
            <a:ext cx="1993392" cy="822960"/>
          </a:xfrm>
          <a:prstGeom prst="rect">
            <a:avLst/>
          </a:prstGeom>
          <a:solidFill>
            <a:srgbClr val="2E7D32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2864" y="2596896"/>
            <a:ext cx="347472" cy="347472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315200" y="244144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on Decisions</a:t>
            </a:r>
            <a:endParaRPr lang="en-US" sz="1000" dirty="0"/>
          </a:p>
        </p:txBody>
      </p:sp>
      <p:sp>
        <p:nvSpPr>
          <p:cNvPr id="31" name="Shape 25"/>
          <p:cNvSpPr/>
          <p:nvPr/>
        </p:nvSpPr>
        <p:spPr>
          <a:xfrm>
            <a:off x="4663440" y="3401568"/>
            <a:ext cx="1993392" cy="822960"/>
          </a:xfrm>
          <a:prstGeom prst="rect">
            <a:avLst/>
          </a:prstGeom>
          <a:solidFill>
            <a:srgbClr val="1A7A82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1456" y="3557016"/>
            <a:ext cx="347472" cy="347472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193792" y="340156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 Representation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6784848" y="3401568"/>
            <a:ext cx="1993392" cy="822960"/>
          </a:xfrm>
          <a:prstGeom prst="rect">
            <a:avLst/>
          </a:prstGeom>
          <a:solidFill>
            <a:srgbClr val="1F3864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2864" y="3557016"/>
            <a:ext cx="347472" cy="347472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7315200" y="3401568"/>
            <a:ext cx="138988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&amp; Capacity</a:t>
            </a:r>
            <a:endParaRPr lang="en-US" sz="1000" dirty="0"/>
          </a:p>
        </p:txBody>
      </p:sp>
      <p:sp>
        <p:nvSpPr>
          <p:cNvPr id="37" name="Text 29"/>
          <p:cNvSpPr/>
          <p:nvPr/>
        </p:nvSpPr>
        <p:spPr>
          <a:xfrm>
            <a:off x="4663440" y="441655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Aligns with: MassDOT PPP Section 1.1.1 (October 2025) and 23 CFR 450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6: Tools — New Additions &amp; Staff Review Items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  |  New tools added; outdated platform references flagged for staff verification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1051560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New Tools Added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417320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417320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1490472"/>
            <a:ext cx="310896" cy="31089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77240" y="1490472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Postal Mail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38912" y="1892808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low-tech option for populations with limited digital access. Hard copies available on request.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450592" y="1417320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450592" y="1417320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040" y="1563624"/>
            <a:ext cx="310896" cy="31089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953512" y="1490472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Exercises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2560320" y="1929384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In-person or online spatial input tools for infrastructure needs, safety, and project siting.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274320" y="2496312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274320" y="2496312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34" y="2620811"/>
            <a:ext cx="310896" cy="31089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77240" y="2569464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Involvement Plan (PIP)</a:t>
            </a:r>
            <a:endParaRPr lang="en-US" sz="1050" dirty="0"/>
          </a:p>
        </p:txBody>
      </p:sp>
      <p:sp>
        <p:nvSpPr>
          <p:cNvPr id="22" name="Text 17"/>
          <p:cNvSpPr/>
          <p:nvPr/>
        </p:nvSpPr>
        <p:spPr>
          <a:xfrm>
            <a:off x="384048" y="3008376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Project-specific engagement strategy for major studies (LRTP, CPS). Standard template to be developed.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2450592" y="2496312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2450592" y="2496312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4036" y="2633472"/>
            <a:ext cx="310896" cy="31089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2953512" y="2569464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Advisories &amp; Alerts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2560320" y="3008376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Urgent/time-sensitive communications, distinct from press releases.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274320" y="3575304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3"/>
          <p:cNvSpPr/>
          <p:nvPr/>
        </p:nvSpPr>
        <p:spPr>
          <a:xfrm>
            <a:off x="274320" y="3575304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" y="3692066"/>
            <a:ext cx="310896" cy="310896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77240" y="3648456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384048" y="4087368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trade-off exercises, particularly for LRTP and corridor studies.</a:t>
            </a:r>
            <a:endParaRPr lang="en-US" sz="950" dirty="0"/>
          </a:p>
        </p:txBody>
      </p:sp>
      <p:sp>
        <p:nvSpPr>
          <p:cNvPr id="33" name="Shape 26"/>
          <p:cNvSpPr/>
          <p:nvPr/>
        </p:nvSpPr>
        <p:spPr>
          <a:xfrm>
            <a:off x="2450592" y="3575304"/>
            <a:ext cx="2048256" cy="987552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7"/>
          <p:cNvSpPr/>
          <p:nvPr/>
        </p:nvSpPr>
        <p:spPr>
          <a:xfrm>
            <a:off x="2450592" y="3575304"/>
            <a:ext cx="54864" cy="987552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4036" y="3692066"/>
            <a:ext cx="310896" cy="310896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2953512" y="3648456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One-on-One Interactions</a:t>
            </a:r>
            <a:endParaRPr lang="en-US" sz="1050" dirty="0"/>
          </a:p>
        </p:txBody>
      </p:sp>
      <p:sp>
        <p:nvSpPr>
          <p:cNvPr id="37" name="Text 29"/>
          <p:cNvSpPr/>
          <p:nvPr/>
        </p:nvSpPr>
        <p:spPr>
          <a:xfrm>
            <a:off x="2560320" y="4087368"/>
            <a:ext cx="1828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recognition of direct staff-to-stakeholder engagement as a documented method.</a:t>
            </a:r>
            <a:endParaRPr lang="en-US" sz="950" dirty="0"/>
          </a:p>
        </p:txBody>
      </p:sp>
      <p:sp>
        <p:nvSpPr>
          <p:cNvPr id="38" name="Text 30"/>
          <p:cNvSpPr/>
          <p:nvPr/>
        </p:nvSpPr>
        <p:spPr>
          <a:xfrm>
            <a:off x="4617720" y="1051560"/>
            <a:ext cx="4206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Reviewed — Outdated Platforms</a:t>
            </a:r>
            <a:endParaRPr lang="en-US" sz="1300" dirty="0"/>
          </a:p>
        </p:txBody>
      </p:sp>
      <p:sp>
        <p:nvSpPr>
          <p:cNvPr id="39" name="Shape 31"/>
          <p:cNvSpPr/>
          <p:nvPr/>
        </p:nvSpPr>
        <p:spPr>
          <a:xfrm>
            <a:off x="4617720" y="1417320"/>
            <a:ext cx="4206240" cy="402336"/>
          </a:xfrm>
          <a:prstGeom prst="rect">
            <a:avLst/>
          </a:prstGeom>
          <a:solidFill>
            <a:srgbClr val="FFFD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2"/>
          <p:cNvSpPr/>
          <p:nvPr/>
        </p:nvSpPr>
        <p:spPr>
          <a:xfrm>
            <a:off x="4617720" y="14173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3"/>
          <p:cNvSpPr/>
          <p:nvPr/>
        </p:nvSpPr>
        <p:spPr>
          <a:xfrm>
            <a:off x="4736592" y="14447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Jamboard:</a:t>
            </a:r>
            <a:endParaRPr lang="en-US" sz="950" dirty="0"/>
          </a:p>
        </p:txBody>
      </p:sp>
      <p:sp>
        <p:nvSpPr>
          <p:cNvPr id="42" name="Text 34"/>
          <p:cNvSpPr/>
          <p:nvPr/>
        </p:nvSpPr>
        <p:spPr>
          <a:xfrm>
            <a:off x="4736592" y="16184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Discontinued Jan 2025. Identify and document replacement whiteboard tool (FigJam, Miro, etc.).</a:t>
            </a:r>
            <a:endParaRPr lang="en-US" sz="900" dirty="0"/>
          </a:p>
        </p:txBody>
      </p:sp>
      <p:sp>
        <p:nvSpPr>
          <p:cNvPr id="43" name="Shape 35"/>
          <p:cNvSpPr/>
          <p:nvPr/>
        </p:nvSpPr>
        <p:spPr>
          <a:xfrm>
            <a:off x="4617720" y="1874520"/>
            <a:ext cx="4206240" cy="402336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36"/>
          <p:cNvSpPr/>
          <p:nvPr/>
        </p:nvSpPr>
        <p:spPr>
          <a:xfrm>
            <a:off x="4617720" y="18745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37"/>
          <p:cNvSpPr/>
          <p:nvPr/>
        </p:nvSpPr>
        <p:spPr>
          <a:xfrm>
            <a:off x="4736592" y="19019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GoToMeeting:</a:t>
            </a:r>
            <a:endParaRPr lang="en-US" sz="950" dirty="0"/>
          </a:p>
        </p:txBody>
      </p:sp>
      <p:sp>
        <p:nvSpPr>
          <p:cNvPr id="46" name="Text 38"/>
          <p:cNvSpPr/>
          <p:nvPr/>
        </p:nvSpPr>
        <p:spPr>
          <a:xfrm>
            <a:off x="4736592" y="20756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whether still in use alongside Zoom and Teams. Update platform list.</a:t>
            </a:r>
            <a:endParaRPr lang="en-US" sz="900" dirty="0"/>
          </a:p>
        </p:txBody>
      </p:sp>
      <p:sp>
        <p:nvSpPr>
          <p:cNvPr id="47" name="Shape 39"/>
          <p:cNvSpPr/>
          <p:nvPr/>
        </p:nvSpPr>
        <p:spPr>
          <a:xfrm>
            <a:off x="4617720" y="2331720"/>
            <a:ext cx="4206240" cy="402336"/>
          </a:xfrm>
          <a:prstGeom prst="rect">
            <a:avLst/>
          </a:prstGeom>
          <a:solidFill>
            <a:srgbClr val="FFFD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0"/>
          <p:cNvSpPr/>
          <p:nvPr/>
        </p:nvSpPr>
        <p:spPr>
          <a:xfrm>
            <a:off x="4617720" y="23317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1"/>
          <p:cNvSpPr/>
          <p:nvPr/>
        </p:nvSpPr>
        <p:spPr>
          <a:xfrm>
            <a:off x="4736592" y="23591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Poll Everywhere:</a:t>
            </a:r>
            <a:endParaRPr lang="en-US" sz="950" dirty="0"/>
          </a:p>
        </p:txBody>
      </p:sp>
      <p:sp>
        <p:nvSpPr>
          <p:cNvPr id="50" name="Text 42"/>
          <p:cNvSpPr/>
          <p:nvPr/>
        </p:nvSpPr>
        <p:spPr>
          <a:xfrm>
            <a:off x="4736592" y="25328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current polling tools in use (Zoom Polls, Mentimeter, etc.).</a:t>
            </a:r>
            <a:endParaRPr lang="en-US" sz="900" dirty="0"/>
          </a:p>
        </p:txBody>
      </p:sp>
      <p:sp>
        <p:nvSpPr>
          <p:cNvPr id="51" name="Shape 43"/>
          <p:cNvSpPr/>
          <p:nvPr/>
        </p:nvSpPr>
        <p:spPr>
          <a:xfrm>
            <a:off x="4617720" y="2788920"/>
            <a:ext cx="4206240" cy="402336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44"/>
          <p:cNvSpPr/>
          <p:nvPr/>
        </p:nvSpPr>
        <p:spPr>
          <a:xfrm>
            <a:off x="4617720" y="27889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45"/>
          <p:cNvSpPr/>
          <p:nvPr/>
        </p:nvSpPr>
        <p:spPr>
          <a:xfrm>
            <a:off x="4736592" y="28163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SurveyMonkey / Survey123 / Typeform:</a:t>
            </a:r>
            <a:endParaRPr lang="en-US" sz="950" dirty="0"/>
          </a:p>
        </p:txBody>
      </p:sp>
      <p:sp>
        <p:nvSpPr>
          <p:cNvPr id="54" name="Text 46"/>
          <p:cNvSpPr/>
          <p:nvPr/>
        </p:nvSpPr>
        <p:spPr>
          <a:xfrm>
            <a:off x="4736592" y="29900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which survey platforms are currently active subscriptions.</a:t>
            </a:r>
            <a:endParaRPr lang="en-US" sz="900" dirty="0"/>
          </a:p>
        </p:txBody>
      </p:sp>
      <p:sp>
        <p:nvSpPr>
          <p:cNvPr id="55" name="Shape 47"/>
          <p:cNvSpPr/>
          <p:nvPr/>
        </p:nvSpPr>
        <p:spPr>
          <a:xfrm>
            <a:off x="4617720" y="3246120"/>
            <a:ext cx="4206240" cy="402336"/>
          </a:xfrm>
          <a:prstGeom prst="rect">
            <a:avLst/>
          </a:prstGeom>
          <a:solidFill>
            <a:srgbClr val="FFFD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48"/>
          <p:cNvSpPr/>
          <p:nvPr/>
        </p:nvSpPr>
        <p:spPr>
          <a:xfrm>
            <a:off x="4617720" y="32461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49"/>
          <p:cNvSpPr/>
          <p:nvPr/>
        </p:nvSpPr>
        <p:spPr>
          <a:xfrm>
            <a:off x="4736592" y="3273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 Channel:</a:t>
            </a:r>
            <a:endParaRPr lang="en-US" sz="950" dirty="0"/>
          </a:p>
        </p:txBody>
      </p:sp>
      <p:sp>
        <p:nvSpPr>
          <p:cNvPr id="58" name="Text 50"/>
          <p:cNvSpPr/>
          <p:nvPr/>
        </p:nvSpPr>
        <p:spPr>
          <a:xfrm>
            <a:off x="4736592" y="34472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channel is current; confirm captions are up to date on all videos.</a:t>
            </a:r>
            <a:endParaRPr lang="en-US" sz="900" dirty="0"/>
          </a:p>
        </p:txBody>
      </p:sp>
      <p:sp>
        <p:nvSpPr>
          <p:cNvPr id="59" name="Shape 51"/>
          <p:cNvSpPr/>
          <p:nvPr/>
        </p:nvSpPr>
        <p:spPr>
          <a:xfrm>
            <a:off x="4617720" y="3703320"/>
            <a:ext cx="4206240" cy="402336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2"/>
          <p:cNvSpPr/>
          <p:nvPr/>
        </p:nvSpPr>
        <p:spPr>
          <a:xfrm>
            <a:off x="4617720" y="37033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53"/>
          <p:cNvSpPr/>
          <p:nvPr/>
        </p:nvSpPr>
        <p:spPr>
          <a:xfrm>
            <a:off x="4736592" y="37307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Brochures &amp; Print Materials:</a:t>
            </a:r>
            <a:endParaRPr lang="en-US" sz="950" dirty="0"/>
          </a:p>
        </p:txBody>
      </p:sp>
      <p:sp>
        <p:nvSpPr>
          <p:cNvPr id="62" name="Text 54"/>
          <p:cNvSpPr/>
          <p:nvPr/>
        </p:nvSpPr>
        <p:spPr>
          <a:xfrm>
            <a:off x="4736592" y="39044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all brochures for outdated program, legislation, and contact info.</a:t>
            </a:r>
            <a:endParaRPr lang="en-US" sz="900" dirty="0"/>
          </a:p>
        </p:txBody>
      </p:sp>
      <p:sp>
        <p:nvSpPr>
          <p:cNvPr id="63" name="Shape 55"/>
          <p:cNvSpPr/>
          <p:nvPr/>
        </p:nvSpPr>
        <p:spPr>
          <a:xfrm>
            <a:off x="4617720" y="4160520"/>
            <a:ext cx="4206240" cy="402336"/>
          </a:xfrm>
          <a:prstGeom prst="rect">
            <a:avLst/>
          </a:prstGeom>
          <a:solidFill>
            <a:srgbClr val="FFFD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Shape 56"/>
          <p:cNvSpPr/>
          <p:nvPr/>
        </p:nvSpPr>
        <p:spPr>
          <a:xfrm>
            <a:off x="4617720" y="41605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Text 57"/>
          <p:cNvSpPr/>
          <p:nvPr/>
        </p:nvSpPr>
        <p:spPr>
          <a:xfrm>
            <a:off x="4736592" y="41879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Platforms:</a:t>
            </a:r>
            <a:endParaRPr lang="en-US" sz="950" dirty="0"/>
          </a:p>
        </p:txBody>
      </p:sp>
      <p:sp>
        <p:nvSpPr>
          <p:cNvPr id="66" name="Text 58"/>
          <p:cNvSpPr/>
          <p:nvPr/>
        </p:nvSpPr>
        <p:spPr>
          <a:xfrm>
            <a:off x="4736592" y="43616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platform list to reflect current accounts; verify Hootsuite/ArchiveSocial.</a:t>
            </a:r>
            <a:endParaRPr lang="en-US" sz="900" dirty="0"/>
          </a:p>
        </p:txBody>
      </p:sp>
      <p:sp>
        <p:nvSpPr>
          <p:cNvPr id="67" name="Shape 59"/>
          <p:cNvSpPr/>
          <p:nvPr/>
        </p:nvSpPr>
        <p:spPr>
          <a:xfrm>
            <a:off x="4617720" y="4617720"/>
            <a:ext cx="4206240" cy="402336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Shape 60"/>
          <p:cNvSpPr/>
          <p:nvPr/>
        </p:nvSpPr>
        <p:spPr>
          <a:xfrm>
            <a:off x="4617720" y="4617720"/>
            <a:ext cx="45720" cy="402336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9" name="Text 61"/>
          <p:cNvSpPr/>
          <p:nvPr/>
        </p:nvSpPr>
        <p:spPr>
          <a:xfrm>
            <a:off x="4736592" y="46451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StreetMix:</a:t>
            </a:r>
            <a:endParaRPr lang="en-US" sz="950" dirty="0"/>
          </a:p>
        </p:txBody>
      </p:sp>
      <p:sp>
        <p:nvSpPr>
          <p:cNvPr id="70" name="Text 62"/>
          <p:cNvSpPr/>
          <p:nvPr/>
        </p:nvSpPr>
        <p:spPr>
          <a:xfrm>
            <a:off x="4736592" y="481888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tool is still in active use; note any additional visualization tools adopted.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7: Methods — New Methods &amp; Review Items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UPDATED  |  Three new formal engagement methods added; committee and platform info needs review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1051560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New Formal Methods Added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444752"/>
            <a:ext cx="4160520" cy="96012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444752"/>
            <a:ext cx="54864" cy="96012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719072"/>
            <a:ext cx="384048" cy="38404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6112" y="1536192"/>
            <a:ext cx="3401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One-on-One Interactions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96112" y="1847088"/>
            <a:ext cx="3401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Formally recognizes planned and spontaneous direct staff-to-stakeholder engagement. Staff encouraged to document input received.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274320" y="2496312"/>
            <a:ext cx="4160520" cy="96012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74320" y="2496312"/>
            <a:ext cx="54864" cy="96012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2770632"/>
            <a:ext cx="384048" cy="38404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96112" y="2587752"/>
            <a:ext cx="3401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Involvement Plan (PIP)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896112" y="2898648"/>
            <a:ext cx="3401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Project-specific engagement strategy for major planning efforts. Standard template to be developed for consistency across projects.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274320" y="3547872"/>
            <a:ext cx="4160520" cy="960120"/>
          </a:xfrm>
          <a:prstGeom prst="rect">
            <a:avLst/>
          </a:prstGeom>
          <a:solidFill>
            <a:srgbClr val="E8F5E9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274320" y="3547872"/>
            <a:ext cx="54864" cy="960120"/>
          </a:xfrm>
          <a:prstGeom prst="rect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822192"/>
            <a:ext cx="384048" cy="38404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96112" y="3639312"/>
            <a:ext cx="3401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Exercises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896112" y="3950208"/>
            <a:ext cx="3401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exercises that help stakeholders evaluate trade-offs. Particularly for LRTP updates and major corridor studies.</a:t>
            </a:r>
            <a:endParaRPr lang="en-US" sz="1050" dirty="0"/>
          </a:p>
        </p:txBody>
      </p:sp>
      <p:sp>
        <p:nvSpPr>
          <p:cNvPr id="23" name="Text 18"/>
          <p:cNvSpPr/>
          <p:nvPr/>
        </p:nvSpPr>
        <p:spPr>
          <a:xfrm>
            <a:off x="4663440" y="1051560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Reviewed</a:t>
            </a:r>
            <a:endParaRPr lang="en-US" sz="1400" dirty="0"/>
          </a:p>
        </p:txBody>
      </p:sp>
      <p:sp>
        <p:nvSpPr>
          <p:cNvPr id="24" name="Shape 19"/>
          <p:cNvSpPr/>
          <p:nvPr/>
        </p:nvSpPr>
        <p:spPr>
          <a:xfrm>
            <a:off x="4663440" y="1444752"/>
            <a:ext cx="4160520" cy="603504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4663440" y="1444752"/>
            <a:ext cx="54864" cy="603504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1"/>
          <p:cNvSpPr/>
          <p:nvPr/>
        </p:nvSpPr>
        <p:spPr>
          <a:xfrm>
            <a:off x="4791456" y="1499616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Non-CMMPO Committees &amp; Workgroups: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4791456" y="1719072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Reviewed and updated the list of committees where staff participate. Membership may have changed since FY2022.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4663440" y="2121408"/>
            <a:ext cx="4160520" cy="603504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4"/>
          <p:cNvSpPr/>
          <p:nvPr/>
        </p:nvSpPr>
        <p:spPr>
          <a:xfrm>
            <a:off x="4663440" y="2121408"/>
            <a:ext cx="54864" cy="603504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5"/>
          <p:cNvSpPr/>
          <p:nvPr/>
        </p:nvSpPr>
        <p:spPr>
          <a:xfrm>
            <a:off x="4791456" y="2176272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Meeting Platforms:</a:t>
            </a:r>
            <a:endParaRPr lang="en-US" sz="1100" dirty="0"/>
          </a:p>
        </p:txBody>
      </p:sp>
      <p:sp>
        <p:nvSpPr>
          <p:cNvPr id="31" name="Text 26"/>
          <p:cNvSpPr/>
          <p:nvPr/>
        </p:nvSpPr>
        <p:spPr>
          <a:xfrm>
            <a:off x="4791456" y="2395728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GoToMeeting referenced in FY2022. Verified which platforms are currently active. Updated feature descriptions.</a:t>
            </a:r>
            <a:endParaRPr lang="en-US" sz="1000" dirty="0"/>
          </a:p>
        </p:txBody>
      </p:sp>
      <p:sp>
        <p:nvSpPr>
          <p:cNvPr id="32" name="Shape 27"/>
          <p:cNvSpPr/>
          <p:nvPr/>
        </p:nvSpPr>
        <p:spPr>
          <a:xfrm>
            <a:off x="4663440" y="2798064"/>
            <a:ext cx="4160520" cy="603504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8"/>
          <p:cNvSpPr/>
          <p:nvPr/>
        </p:nvSpPr>
        <p:spPr>
          <a:xfrm>
            <a:off x="4663440" y="2798064"/>
            <a:ext cx="54864" cy="603504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29"/>
          <p:cNvSpPr/>
          <p:nvPr/>
        </p:nvSpPr>
        <p:spPr>
          <a:xfrm>
            <a:off x="4791456" y="2852928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Meeting Equipment:</a:t>
            </a:r>
            <a:endParaRPr lang="en-US" sz="1100" dirty="0"/>
          </a:p>
        </p:txBody>
      </p:sp>
      <p:sp>
        <p:nvSpPr>
          <p:cNvPr id="35" name="Text 30"/>
          <p:cNvSpPr/>
          <p:nvPr/>
        </p:nvSpPr>
        <p:spPr>
          <a:xfrm>
            <a:off x="4791456" y="3072384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Meeting Owl Pro is still in use and confirm current platform integration.</a:t>
            </a:r>
            <a:endParaRPr lang="en-US" sz="1000" dirty="0"/>
          </a:p>
        </p:txBody>
      </p:sp>
      <p:sp>
        <p:nvSpPr>
          <p:cNvPr id="36" name="Shape 31"/>
          <p:cNvSpPr/>
          <p:nvPr/>
        </p:nvSpPr>
        <p:spPr>
          <a:xfrm>
            <a:off x="4663440" y="3474720"/>
            <a:ext cx="4160520" cy="603504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2"/>
          <p:cNvSpPr/>
          <p:nvPr/>
        </p:nvSpPr>
        <p:spPr>
          <a:xfrm>
            <a:off x="4663440" y="3474720"/>
            <a:ext cx="54864" cy="603504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3"/>
          <p:cNvSpPr/>
          <p:nvPr/>
        </p:nvSpPr>
        <p:spPr>
          <a:xfrm>
            <a:off x="4791456" y="3529584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Underrepresented Populations Strategy:</a:t>
            </a:r>
            <a:endParaRPr lang="en-US" sz="1100" dirty="0"/>
          </a:p>
        </p:txBody>
      </p:sp>
      <p:sp>
        <p:nvSpPr>
          <p:cNvPr id="39" name="Text 34"/>
          <p:cNvSpPr/>
          <p:nvPr/>
        </p:nvSpPr>
        <p:spPr>
          <a:xfrm>
            <a:off x="4791456" y="374904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with specific examples from recent outreach efforts and new strategies since FY2022.</a:t>
            </a:r>
            <a:endParaRPr lang="en-US" sz="1000" dirty="0"/>
          </a:p>
        </p:txBody>
      </p:sp>
      <p:sp>
        <p:nvSpPr>
          <p:cNvPr id="40" name="Shape 35"/>
          <p:cNvSpPr/>
          <p:nvPr/>
        </p:nvSpPr>
        <p:spPr>
          <a:xfrm>
            <a:off x="4663440" y="4151376"/>
            <a:ext cx="4160520" cy="603504"/>
          </a:xfrm>
          <a:prstGeom prst="rect">
            <a:avLst/>
          </a:prstGeom>
          <a:solidFill>
            <a:srgbClr val="FFFDE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6"/>
          <p:cNvSpPr/>
          <p:nvPr/>
        </p:nvSpPr>
        <p:spPr>
          <a:xfrm>
            <a:off x="4663440" y="4151376"/>
            <a:ext cx="54864" cy="603504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7"/>
          <p:cNvSpPr/>
          <p:nvPr/>
        </p:nvSpPr>
        <p:spPr>
          <a:xfrm>
            <a:off x="4791456" y="4206240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3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CMMPO/Advisory Committee Details:</a:t>
            </a:r>
            <a:endParaRPr lang="en-US" sz="1100" dirty="0"/>
          </a:p>
        </p:txBody>
      </p:sp>
      <p:sp>
        <p:nvSpPr>
          <p:cNvPr id="43" name="Text 38"/>
          <p:cNvSpPr/>
          <p:nvPr/>
        </p:nvSpPr>
        <p:spPr>
          <a:xfrm>
            <a:off x="4791456" y="442569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current meeting times, locations, and Bylaws references.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F38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Appendix A: Planning Document Public Participation Guidelines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DC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NEW  |  Formalizes minimum comment periods, amendment processes, and update frequencies for all plan types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CEF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4901184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890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CMMPO FY2026 Public Participation Plan — Update Overview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74320" y="102412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first time, the CMMPO PPP includes a formal table of minimum public participation standards for every planning document type.</a:t>
            </a:r>
            <a:endParaRPr lang="en-US" sz="11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389888"/>
          <a:ext cx="8293608" cy="3328416"/>
        </p:xfrm>
        <a:graphic>
          <a:graphicData uri="http://schemas.openxmlformats.org/drawingml/2006/table">
            <a:tbl>
              <a:tblPr/>
              <a:tblGrid>
                <a:gridCol w="233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2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Type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Min. Comment Period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Amendment Process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Update Frequency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Long-Range Transportation Plan (LRTP)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 days (23 CFR 450.316)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Admin: CMMPO vote. Significant: 21-day public comment + CMMPO vote.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 4 years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Transportation Improvement Program (TIP)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days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 modifications: no comment required. Amendments: 21 days.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Unified Planning Work Program (UPWP)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days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Advisory Committee review + CMMPO vote; website notice.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Corridor Profile Studies (CPS)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21–30 days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(single study document)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needed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Modal Plans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21–30 days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(single study document)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 needed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Public Participation Plan (PPP)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 days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Significant: 45 days + CMMPO adoption. Minor: Advisory Committee + CMMPO vote.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 least every 3 years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E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274320" y="46863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All minimum periods are guidelines. Staff are encouraged to exceed them wherever feasible.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2335</Words>
  <Application>Microsoft Office PowerPoint</Application>
  <PresentationFormat>On-screen Show (16:9)</PresentationFormat>
  <Paragraphs>298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CMMPO FY2026 PPP — Update Overview</dc:title>
  <dc:subject>PptxGenJS Presentation</dc:subject>
  <dc:creator>CMRPC Transportation Staff</dc:creator>
  <cp:lastModifiedBy>Nathan Lewis | CMRPC</cp:lastModifiedBy>
  <cp:revision>6</cp:revision>
  <dcterms:created xsi:type="dcterms:W3CDTF">2026-05-08T20:36:49Z</dcterms:created>
  <dcterms:modified xsi:type="dcterms:W3CDTF">2026-05-18T14:59:46Z</dcterms:modified>
</cp:coreProperties>
</file>